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4CEA1DC-4261-408A-85EF-9D409E12CC55}" type="datetimeFigureOut">
              <a:rPr lang="en-US" smtClean="0"/>
              <a:pPr/>
              <a:t>4/10/2012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0685644-B316-4D6B-8A32-B7B050E0F5B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Chapter 9 section 1</a:t>
            </a:r>
            <a:endParaRPr lang="en-US" dirty="0">
              <a:latin typeface="Brush Script M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Brush Script MT" pitchFamily="66" charset="0"/>
              </a:rPr>
              <a:t> by Domenic Volpe and Jake Gadaleta</a:t>
            </a:r>
            <a:endParaRPr lang="en-US" sz="2800" dirty="0">
              <a:solidFill>
                <a:schemeClr val="tx1"/>
              </a:solidFill>
              <a:latin typeface="Brush Script MT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3352800" cy="201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0"/>
            <a:ext cx="27241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676400"/>
            <a:ext cx="227647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5575" y="1752600"/>
            <a:ext cx="26384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895600"/>
            <a:ext cx="25812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Whiskey rebellion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 put a tax on liquor this sparked a rebellion </a:t>
            </a:r>
            <a:endParaRPr lang="en-US" dirty="0"/>
          </a:p>
        </p:txBody>
      </p:sp>
      <p:pic>
        <p:nvPicPr>
          <p:cNvPr id="23554" name="Picture 2" descr="http://t1.gstatic.com/images?q=tbn:ANd9GcST8aBfPhCMNBLnbTyAvvuSFShEvjTxheux1I9WT6Uy7dTKYJ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733800"/>
            <a:ext cx="3276600" cy="2930969"/>
          </a:xfrm>
          <a:prstGeom prst="rect">
            <a:avLst/>
          </a:prstGeom>
          <a:noFill/>
        </p:spPr>
      </p:pic>
      <p:pic>
        <p:nvPicPr>
          <p:cNvPr id="23556" name="Picture 4" descr="http://t2.gstatic.com/images?q=tbn:ANd9GcRlaz1x9Z7a05IPkK1tD-4C5lTIWF4YDiLE3uK7WzIsEaTATojA6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200400"/>
            <a:ext cx="2209800" cy="34497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Hated tax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 country farmers hated the new tax because they sold whisky and not as many people were buying </a:t>
            </a:r>
            <a:endParaRPr lang="en-US" dirty="0"/>
          </a:p>
        </p:txBody>
      </p:sp>
      <p:pic>
        <p:nvPicPr>
          <p:cNvPr id="24578" name="Picture 2" descr="http://t3.gstatic.com/images?q=tbn:ANd9GcS_b1YyJXwm1D7q0WA0hgXPCAzNUrJUlcBHrQ6q74fsXjPfVcU9R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429000"/>
            <a:ext cx="3048000" cy="2046832"/>
          </a:xfrm>
          <a:prstGeom prst="rect">
            <a:avLst/>
          </a:prstGeom>
          <a:noFill/>
        </p:spPr>
      </p:pic>
      <p:pic>
        <p:nvPicPr>
          <p:cNvPr id="24580" name="Picture 4" descr="http://t2.gstatic.com/images?q=tbn:ANd9GcRZ8yYgXZzI1R6WNY61F13NisNgm5RGwvsD9nXu80Jn7oDwNM0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3276600"/>
            <a:ext cx="2438400" cy="2260492"/>
          </a:xfrm>
          <a:prstGeom prst="rect">
            <a:avLst/>
          </a:prstGeom>
          <a:noFill/>
        </p:spPr>
      </p:pic>
      <p:pic>
        <p:nvPicPr>
          <p:cNvPr id="6" name="Picture 2" descr="http://t1.gstatic.com/images?q=tbn:ANd9GcST8aBfPhCMNBLnbTyAvvuSFShEvjTxheux1I9WT6Uy7dTKYJ0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038600"/>
            <a:ext cx="2169185" cy="19403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t1.gstatic.com/images?q=tbn:ANd9GcQXvIrenncjvejiX8L5No20IEB3_8pBXjgu0co-t0VCmZSsTONvC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3810000"/>
            <a:ext cx="2543175" cy="17907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rebel’s </a:t>
            </a:r>
            <a:r>
              <a:rPr lang="en-US" dirty="0" smtClean="0"/>
              <a:t>fail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got blown to pieces .</a:t>
            </a:r>
            <a:endParaRPr lang="en-US" dirty="0"/>
          </a:p>
        </p:txBody>
      </p:sp>
      <p:pic>
        <p:nvPicPr>
          <p:cNvPr id="25602" name="Picture 2" descr="http://t1.gstatic.com/images?q=tbn:ANd9GcTYOeCyD5HYupv1KxnyFRQnvncRKOj9zKXu59sfttxV82LjKjdEo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4495800"/>
            <a:ext cx="4048125" cy="1133476"/>
          </a:xfrm>
          <a:prstGeom prst="rect">
            <a:avLst/>
          </a:prstGeom>
          <a:noFill/>
        </p:spPr>
      </p:pic>
      <p:pic>
        <p:nvPicPr>
          <p:cNvPr id="6" name="Picture 4" descr="http://t2.gstatic.com/images?q=tbn:ANd9GcRZ8yYgXZzI1R6WNY61F13NisNgm5RGwvsD9nXu80Jn7oDwNM0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33800"/>
            <a:ext cx="2438400" cy="2260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Vocabulary </a:t>
            </a:r>
            <a:endParaRPr lang="en-US" dirty="0">
              <a:latin typeface="Brush Scrip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Irrigation- a celebration were the president takes the Oath of Office</a:t>
            </a:r>
            <a:r>
              <a:rPr lang="en-US" dirty="0" smtClean="0"/>
              <a:t>.</a:t>
            </a:r>
          </a:p>
          <a:p>
            <a:r>
              <a:rPr lang="en-US" dirty="0" smtClean="0">
                <a:latin typeface="Brush Script MT" pitchFamily="66" charset="0"/>
              </a:rPr>
              <a:t>Precedent- an example on how to lead</a:t>
            </a:r>
          </a:p>
          <a:p>
            <a:r>
              <a:rPr lang="en-US" dirty="0" smtClean="0">
                <a:latin typeface="Brush Script MT" pitchFamily="66" charset="0"/>
              </a:rPr>
              <a:t>Cabinet- the people who advise the president</a:t>
            </a:r>
          </a:p>
          <a:p>
            <a:r>
              <a:rPr lang="en-US" dirty="0" smtClean="0">
                <a:latin typeface="Brush Script MT" pitchFamily="66" charset="0"/>
              </a:rPr>
              <a:t>Judiciary Act-Supreme Court had to have a Chief Justice and five Associate Justices</a:t>
            </a:r>
          </a:p>
          <a:p>
            <a:r>
              <a:rPr lang="en-US" dirty="0" smtClean="0">
                <a:latin typeface="Brush Script MT" pitchFamily="66" charset="0"/>
              </a:rPr>
              <a:t>National Debt- the total amount of money a government owes to another.  </a:t>
            </a:r>
            <a:endParaRPr lang="en-US" dirty="0">
              <a:latin typeface="Brush Script MT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Vocabulary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 Bond-a certificate that promises to repay the money loaned with interest</a:t>
            </a:r>
          </a:p>
          <a:p>
            <a:r>
              <a:rPr lang="en-US" dirty="0" smtClean="0">
                <a:latin typeface="Brush Script MT" pitchFamily="66" charset="0"/>
              </a:rPr>
              <a:t>Speculator- someone who invest in a risky venture for the hope of making a large profit </a:t>
            </a:r>
          </a:p>
          <a:p>
            <a:r>
              <a:rPr lang="en-US" dirty="0" smtClean="0">
                <a:latin typeface="Brush Script MT" pitchFamily="66" charset="0"/>
              </a:rPr>
              <a:t>Bank of the United states-government deposited money from taxes </a:t>
            </a:r>
          </a:p>
          <a:p>
            <a:r>
              <a:rPr lang="en-US" dirty="0" smtClean="0">
                <a:latin typeface="Brush Script MT" pitchFamily="66" charset="0"/>
              </a:rPr>
              <a:t>Tariff- a tax on foreign goods brought to this country </a:t>
            </a:r>
            <a:endParaRPr lang="en-US" dirty="0">
              <a:latin typeface="Brush Script MT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87630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Washington’s first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ush Script MT" pitchFamily="66" charset="0"/>
              </a:rPr>
              <a:t>Washington was ignorgeration   in New York City on April 30.</a:t>
            </a:r>
          </a:p>
          <a:p>
            <a:r>
              <a:rPr lang="en-US" dirty="0" smtClean="0">
                <a:latin typeface="Brush Script MT" pitchFamily="66" charset="0"/>
              </a:rPr>
              <a:t>Witnesses say that Washington looked “grave almost sad” because of the heavy burden </a:t>
            </a:r>
          </a:p>
          <a:p>
            <a:r>
              <a:rPr lang="en-US" dirty="0" smtClean="0">
                <a:latin typeface="Brush Script MT" pitchFamily="66" charset="0"/>
              </a:rPr>
              <a:t>The constitution does not say  how the president should govern.</a:t>
            </a:r>
            <a:endParaRPr lang="en-US" dirty="0">
              <a:latin typeface="Brush Script MT" pitchFamily="66" charset="0"/>
            </a:endParaRPr>
          </a:p>
        </p:txBody>
      </p:sp>
      <p:pic>
        <p:nvPicPr>
          <p:cNvPr id="2050" name="Picture 2" descr="http://ts3.mm.bing.net/images/thumbnail.aspx?q=4884134239667618&amp;id=603884615282ce5f7afcb8c9782fae3a&amp;url=http%3a%2f%2fblog.brooklynprints.com%2fimages%2f2011030717193814_manhattan_skyline_at_nig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953000"/>
            <a:ext cx="1755814" cy="1457326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 flipV="1">
            <a:off x="6019800" y="4343400"/>
            <a:ext cx="23622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rot="5400000" flipH="1" flipV="1">
            <a:off x="7581900" y="3009900"/>
            <a:ext cx="22098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8153400" y="1828800"/>
            <a:ext cx="7620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http://ts4.mm.bing.net/images/thumbnail.aspx?q=4853781685405075&amp;id=bf6270aa6333529b7de0b1b3ba1d01ef&amp;url=http%3a%2f%2f1.bp.blogspot.com%2f-oTVV4XqB4qY%2fTnS4Fi1sIvI%2fAAAAAAAACFk%2fcP6G2RyezOE%2fs1600%2fus%2bconstitu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5029200"/>
            <a:ext cx="1295400" cy="1631706"/>
          </a:xfrm>
          <a:prstGeom prst="rect">
            <a:avLst/>
          </a:prstGeom>
          <a:noFill/>
        </p:spPr>
      </p:pic>
      <p:cxnSp>
        <p:nvCxnSpPr>
          <p:cNvPr id="16" name="Straight Arrow Connector 15"/>
          <p:cNvCxnSpPr/>
          <p:nvPr/>
        </p:nvCxnSpPr>
        <p:spPr>
          <a:xfrm rot="10800000">
            <a:off x="533400" y="4038600"/>
            <a:ext cx="18288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http://ts1.mm.bing.net/images/thumbnail.aspx?q=4675557744181784&amp;id=3657c9e00945af576b5cfe466081f919&amp;url=http%3a%2f%2ffarm4.staticflickr.com%2f3507%2f3313073798_1d37e8cf24_z.jpg%3fzz%3d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17036">
            <a:off x="8125888" y="3172402"/>
            <a:ext cx="944231" cy="1381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ckadder ITC" pitchFamily="82" charset="0"/>
              </a:rPr>
              <a:t>The first cabinet</a:t>
            </a:r>
            <a:endParaRPr lang="en-US" dirty="0">
              <a:latin typeface="Blackadder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lackadder ITC" pitchFamily="82" charset="0"/>
              </a:rPr>
              <a:t>The Cabinet gives the president advice </a:t>
            </a:r>
          </a:p>
          <a:p>
            <a:r>
              <a:rPr lang="en-US" dirty="0" smtClean="0">
                <a:latin typeface="Blackadder ITC" pitchFamily="82" charset="0"/>
              </a:rPr>
              <a:t>There names are the State, Treasury, War, Attorney, General, Post Master, </a:t>
            </a:r>
          </a:p>
          <a:p>
            <a:endParaRPr lang="en-US" dirty="0" smtClean="0"/>
          </a:p>
          <a:p>
            <a:r>
              <a:rPr lang="en-US" sz="1800" dirty="0" smtClean="0">
                <a:latin typeface="Blackadder ITC" pitchFamily="82" charset="0"/>
              </a:rPr>
              <a:t>Not this kind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4343400"/>
            <a:ext cx="3124200" cy="2340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4648200" y="6677025"/>
            <a:ext cx="235176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181600" y="32004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Blackadder ITC" pitchFamily="82" charset="0"/>
              </a:rPr>
              <a:t>This kind </a:t>
            </a:r>
            <a:endParaRPr lang="en-US" dirty="0">
              <a:latin typeface="Blackadder ITC" pitchFamily="82" charset="0"/>
            </a:endParaRPr>
          </a:p>
        </p:txBody>
      </p:sp>
      <p:pic>
        <p:nvPicPr>
          <p:cNvPr id="3074" name="Picture 2" descr="http://t0.gstatic.com/images?q=tbn:ANd9GcTKYAaKUNLL2nhT8fcq8EynKId-rXUBXkFKzC6Z30-b8vY0PDG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4114800"/>
            <a:ext cx="3401786" cy="190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lackadder ITC" pitchFamily="82" charset="0"/>
              </a:rPr>
              <a:t>Reducing the debt </a:t>
            </a:r>
            <a:endParaRPr lang="en-US" dirty="0">
              <a:latin typeface="Blackadder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lang="en-US" dirty="0" smtClean="0">
                <a:latin typeface="Blackadder ITC" pitchFamily="82" charset="0"/>
              </a:rPr>
              <a:t>Alexander Hamilton </a:t>
            </a:r>
            <a:r>
              <a:rPr lang="en-US" dirty="0" smtClean="0">
                <a:latin typeface="Blackadder ITC" pitchFamily="82" charset="0"/>
              </a:rPr>
              <a:t>was the secretary of treasury</a:t>
            </a:r>
          </a:p>
          <a:p>
            <a:r>
              <a:rPr lang="en-US" dirty="0" smtClean="0">
                <a:latin typeface="Blackadder ITC" pitchFamily="82" charset="0"/>
              </a:rPr>
              <a:t>the government was high in debt after the </a:t>
            </a:r>
            <a:r>
              <a:rPr lang="en-US" dirty="0" smtClean="0">
                <a:latin typeface="Blackadder ITC" pitchFamily="82" charset="0"/>
              </a:rPr>
              <a:t>revolutionary. </a:t>
            </a:r>
            <a:endParaRPr lang="en-US" dirty="0" smtClean="0">
              <a:latin typeface="Blackadder ITC" pitchFamily="82" charset="0"/>
            </a:endParaRPr>
          </a:p>
          <a:p>
            <a:pPr>
              <a:buNone/>
            </a:pPr>
            <a:r>
              <a:rPr lang="en-US" dirty="0" smtClean="0">
                <a:latin typeface="Blackadder ITC" pitchFamily="82" charset="0"/>
              </a:rPr>
              <a:t> </a:t>
            </a:r>
            <a:r>
              <a:rPr lang="en-US" dirty="0" smtClean="0">
                <a:latin typeface="Blackadder ITC" pitchFamily="82" charset="0"/>
              </a:rPr>
              <a:t>   </a:t>
            </a:r>
            <a:endParaRPr lang="en-US" dirty="0">
              <a:latin typeface="Blackadder ITC" pitchFamily="82" charset="0"/>
            </a:endParaRPr>
          </a:p>
        </p:txBody>
      </p:sp>
      <p:pic>
        <p:nvPicPr>
          <p:cNvPr id="2050" name="Picture 2" descr="http://t3.gstatic.com/images?q=tbn:ANd9GcRIRbf_Bukg2SrTcKKnCwjpaLfvcOXKhObwgLxFawEJTqLzn3-nA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33875"/>
            <a:ext cx="4038600" cy="2524125"/>
          </a:xfrm>
          <a:prstGeom prst="rect">
            <a:avLst/>
          </a:prstGeom>
          <a:noFill/>
        </p:spPr>
      </p:pic>
      <p:pic>
        <p:nvPicPr>
          <p:cNvPr id="2052" name="Picture 4" descr="http://t3.gstatic.com/images?q=tbn:ANd9GcRIRbf_Bukg2SrTcKKnCwjpaLfvcOXKhObwgLxFawEJTqLzn3-nA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667125"/>
            <a:ext cx="5105400" cy="31908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4800" y="36576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Debt cards ( not real)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Blackadder ITC" pitchFamily="82" charset="0"/>
              </a:rPr>
              <a:t>Hamilton’s </a:t>
            </a:r>
            <a:r>
              <a:rPr lang="en-US" dirty="0" err="1" smtClean="0">
                <a:latin typeface="Blackadder ITC" pitchFamily="82" charset="0"/>
              </a:rPr>
              <a:t>paln</a:t>
            </a:r>
            <a:endParaRPr lang="en-US" dirty="0">
              <a:latin typeface="Blackadder ITC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lackadder ITC" pitchFamily="82" charset="0"/>
              </a:rPr>
              <a:t>Alexander Hamilton</a:t>
            </a:r>
            <a:r>
              <a:rPr lang="en-US" dirty="0" smtClean="0">
                <a:latin typeface="Blackadder ITC" pitchFamily="82" charset="0"/>
              </a:rPr>
              <a:t> ( the father of modern banking ) plan was to sell bonds.  these bonds would help close the national debt</a:t>
            </a:r>
          </a:p>
          <a:p>
            <a:r>
              <a:rPr lang="en-US" dirty="0" smtClean="0">
                <a:latin typeface="Blackadder ITC" pitchFamily="82" charset="0"/>
              </a:rPr>
              <a:t>Many people like the idea others hated it  </a:t>
            </a:r>
            <a:endParaRPr lang="en-US" dirty="0">
              <a:latin typeface="Blackadder ITC" pitchFamily="82" charset="0"/>
            </a:endParaRPr>
          </a:p>
        </p:txBody>
      </p:sp>
      <p:pic>
        <p:nvPicPr>
          <p:cNvPr id="1026" name="Picture 2" descr="http://t3.gstatic.com/images?q=tbn:ANd9GcSspQ6H8Ym2zlEA7EfFjWuXbQNVNLyG7II3Hzjaw6TlyogrBmX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429000"/>
            <a:ext cx="3799267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Debating the plan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Madison was for the project but Hamilton was against his new ideas.</a:t>
            </a:r>
          </a:p>
          <a:p>
            <a:r>
              <a:rPr lang="en-US" dirty="0" smtClean="0"/>
              <a:t>Although this plan was a great idea it was not approved by congress.</a:t>
            </a:r>
          </a:p>
          <a:p>
            <a:endParaRPr lang="en-US" dirty="0"/>
          </a:p>
        </p:txBody>
      </p:sp>
      <p:pic>
        <p:nvPicPr>
          <p:cNvPr id="22530" name="Picture 2" descr="http://t0.gstatic.com/images?q=tbn:ANd9GcSqrUnzwoUDxVtWAqnaTrmZKd_-E3NCpwIA9ZXBBTvjSYHeMY8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819650"/>
            <a:ext cx="1676400" cy="2038350"/>
          </a:xfrm>
          <a:prstGeom prst="rect">
            <a:avLst/>
          </a:prstGeom>
          <a:noFill/>
        </p:spPr>
      </p:pic>
      <p:sp>
        <p:nvSpPr>
          <p:cNvPr id="22532" name="AutoShape 4" descr="data:image/jpeg;base64,/9j/4AAQSkZJRgABAQAAAQABAAD/2wBDAAkGBwgHBgkIBwgKCgkLDRYPDQwMDRsUFRAWIB0iIiAdHx8kKDQsJCYxJx8fLT0tMTU3Ojo6Iys/RD84QzQ5Ojf/2wBDAQoKCg0MDRoPDxo3JR8lNzc3Nzc3Nzc3Nzc3Nzc3Nzc3Nzc3Nzc3Nzc3Nzc3Nzc3Nzc3Nzc3Nzc3Nzc3Nzc3Nzf/wAARCACZAKoDASIAAhEBAxEB/8QAGwAAAQUBAQAAAAAAAAAAAAAAAgABAwQFBgf/xABAEAABAwMCAwYDBQQIBwAAAAABAgMRAAQhEjEFQVEGEyJhcYEykaEUQrHB8AczNFIVIyQ1c4LC4RY2Q3Ky0fH/xAAVAQEBAAAAAAAAAAAAAAAAAAAAAf/EABQRAQAAAAAAAAAAAAAAAAAAAAD/2gAMAwEAAhEDEQA/APNCJBxQHEVIZAqM5nlRCjAM0pnlNMeXSknEzsKB8j0px5UgJ2NOQBmRQCr6elOBNOobZpiIgjY1A3KB0ppIVkU5IAmDUzFpcPkd0w4rVsdJiqKxmcmnEAnqa2WOy/GLgKLdmvw7yQPzqhdWN1Zr0XVu42eWoUFUwUgcxzpETRQkHBmmigDAG8mlq2pyI2padpoFq8MDlTST5+tOBHX2FJIztQFygb0QihGU+dOD1NBIEyDj0odJokqHuabSvr+NAjgHFCN4OKkUDHWeVCUEwYk70DBHggZpgkCZwakSCEGTnyFIgGN4jeoBgAT5U6oIxOfKmIAO5oiNiAYqhiJBxjpU1lYv374bt0jG6zMD1pWNo/evFu3TMCSZ2FdrwOxYskkFClLByEnBHXzNAuz3ZRjwuODvcwVK2B3xXYaLa2ShtpPw9BFNYDQpfctnSpRO+1XPs6lLK1okDaOVBnfaApwFCXUgnChI981DxC0avGx3qUqWMSB151pXLDj5ShKZznPKoWbcocUkt6lDaByoOH4r2as3UH7MEsug7JGK5PiPDbnh5h9IKZgKBkV6Vxxh1LyVJGlKVRp6Vn3/AAtPELcIccSk6YBIwelB50ABiRTKHOKsXls5avqZX8SDE8jUAmaBDApkkAkGKNQodPXnQIjadudPgDzpYjzoTigMwCBvinnz+lABmZmikfoVBKtEGAN/lSjrAipFQDnnQAAGcGqEcCZxTKVjkZp1xJxNOICcZxvyoBAkZpKSNO8eVECnG9M2kuPoaBkrUAKDteynCFsWbNyuCl6VKSenIV1Nvwa1Q8HltjUTOAMUDLSGXkW7I/q2GwgVptmcZEdaC9btoCAAkCOgqwR4RFVW1kASamLngwc0EaiARFZl6gou2u7JCVnIHI1fWrM7dKoXyg4oaRJQeVAr5bKLco7sKCsHG1YjYYNuSiDvAPOr94tJSQQSlQgpGCnzrJa0ptlk60rBPjA+L1oOS7QN94tShHhyMculc+ec11t62h1l1UgqGZnIHSP1vXKLwopImDyoB5RTCZzTxTwIzigAg0UQmaZXpNPqge1A2xxNHp8h9aEZI3FSR+poDnV/8pbkz7U4nJjPSkYn4fEagGcZOKdEkgUlJEGMRSQlMb5J61QoJBPnR2qtN9brBCYWMnMZpFJOIzWj2dsk3vEkNKyAConpig71guKuFqEEKJyDWo26EJyRNc9Zca4ZYNpYunwt0GClAkj1rcFza31oH7ZQUiPT6UFxl7VjceVX20Ep1GK453tfw7hZUw4hwvIyQEEz6UDfaLi/EiAzbIt2SdSSsnVHpNB17h8JjpWTfsONMrfaKlK3UBzFDarvWwnv3UPoVuYIKTV5LqBIX4kqEFNBz6rtFykkLOpI2HKolIbYZUp4kAnJTMirHE7Vq1ukv6AEnPhqhdv26gW21YUccwKDEumkuuLQwCoqGlWkEkpmZgDlXMXCFIfcQtJSUqIIIg16nZcKtAlDqlJKgZChnlXI9uFMuPtrSnQ8k6SoAeJPKg5cCCKXOnEyJpK8UEDNQARzmTQHzgc6l0+XyoCDORjcVQQg52popJEmKkgUBzn1p0iBj3okwIJ67gZpwAE5/CgHQkmOopw2ANzipUiIkmfSiSgZ60AtolYPtmtTgbTirm4S2tKUqZUFEyPTbziqTaEwFAknpWhbNAgkageWaCG0atW0BD/DV3b6phCTER51c4Da8WTeIXaNKt7Vbug261kgDmYNanZ3h6Lu+dWslOhWCnE11dnaoa4mhcnQEkgbiaCk72XZfulXLhT3gPhJTkEVnOcEcdefU5duBcwz3RI0+ZrrA4C4AnmaMttai4E6TGSMTQc7wfhnF7VCC7eruUAQoPIjI6ZrVdbCZK0xV9DzaEkmZGwrO4k/gGJCs70GXxtwdzpWkKSURPoaxOHM623CFJIgFIODM5FaXEFAoQpRBSTGN6zb954pKG09200DB04UdgAaB7y8bLCkr7hSuaUp0qJ+dcpxS5U+02pyPiMAfnXW/wBHWlmkOcRaTcFwacR4cf771x/FGBbvFsSUAnTPSgogKG450RCgTtFCAAqT0+VOdgYwDyoFp0jABjpQ6ZyqACakMqBjHvQDbSTQMBBwBT+L+X60tMGCPal3Z/lFBODKBGKkTII/MUAKkkpzUoJKUycUBIIIz16USQCrJppIxFSJT96M9KAkJgSTB+tXreVKSagaTmDOc1ZbOlMnlsaDU4NeG04gtCvClxIM11tg6Llx9XeeJvw6ZgjzriVOhJZfUk4MbZk7UuM2PFLri5e4Y8AChAdQVQk4nNB3SrhlhAJUkFUCZyJPKrTTiVNqQo+NJgisbhHA7a1t0O3TDTt2gk96BnV5eVXRchV5oO5TzoJ3nAGyZzynrWWuXCSVe5NXXxqyDtkg1V0QgmZnMUGZcpt27hC7sH7Ocr0g4wOnnXPdreKpue4tuGjuLdtzwYgKPUiuttEl2/bakKREqG/nWR2/TZ2bFjcO26FJU+U92ISSkDJ8v9qDCsxc9+UlxT/iGGtj7k/lWJxN9T185MgJOgJUZiKt3jauH3i0suudyBqb8UHTuAT1rNUS64VLnUTJmgETAPnTpE7RNOSdG21IDGedAleHf5UoBOwwOdIpJTgbUx2AOKAp1Rtil7CmSI23604OPioLISAehI2mnV8McxRjVIExSCQVRGagJMSDvUoVE7kRjyqNIwOtSEEHf1E1RIhRUpKjVptUfFjz6VWaJSmDt5VbbkIkj3qCZae9s3InVuBHOjuXft1tZqtkqS+k6VltZTqA5HrTtSEBI3Bz51XaQq14glE6WXTqQdgDVG5w55b6W2LuyuNKfvqcOPMQa22+GWbWl1CCXEiELWsqI+dVrVDKyEtuShOJkmat3T7duiFKCRzJO1Abqjq0qPpVO6eACW2gVrUYAGc1Te4oykd0yvW6s+EJ3M1u8A4SuFXd5pSYmScJAoJ+E2KbS1cfulhAA1OunaK8l7b8d/4g4utVukptGj3bCIzHX9eVbvbztr/SSjwfgwWi0iHXArDhnl5fjXFtAfaUgmSgTv8AWg277W9ad6XNSrQgEqG4wN6ynll5felOjUeW1aPC3+9DzThVoeUpKgecis15pbc60lInGMEeVQNG+POnAMJ+tCTIEdKSVERVBK5ppjAGSfanGfUil90k7bY50DL3BBg85pb8jSEGNxTRQaICQgzy5ZokoEgzIjY0GCk4z161JqlI/M0BAAIOgExzNFBITOZoSqMECJ5U8K0QBA/CgkQUwQQastqGjpPSqqJCsYBG9WETEAAH3oLLKh3hAzVTjlzFqGykK1LCe8VjR51YZTDmQBjzINUOPvstWym3AFKUrwoB+tBoNpfs2Vpb4g8lcSmTCT5ztVbh7XF+LOENrWsJV+8cUQn5nE+laHYax41xOzSytK27dCoQ5co8JTvAnf2rr3eFXnDkpWstXQkJ0ZCUSemcTQD2Z7M2to4m5ecU86JAJ+EenWpP2kcT+xdmVobVpLywyPTn+FbbNncrbbD7+jqGxgDoK8y/ard/2+24ah1Sgx4lSqcnb6UHGWjIQ2VqBCQJmKVoUqU8rAATAkUZQfs6wRpgTM71NZND7BJBBWqdVQDbOFoIAgSqYIgbRVqwuS5aOtvgOMpOoCdgelUHlFONUkCJ51YtUgJcAkE4g8xVDusaIWjxtEYVVcDKjHnVyyf0y0tAU0QdST+IpnbUwXGJcbiSYynrNBXIJzy8qaf9jTJMAgzI9akIJTMZ50AoGTifaKOB/KPnSAAxyo4HlQWmz4ogAb86KOQFQ6wOfvUg2kRnec0B4ByDRxkpMRUbQOnqRUw+KPy3oHaMpGRjqNqtN4XkiOgqsyJGE4B9anBgTgR1oBv7pFnZl1ZynCQOZrD4Vw3iXHeJouU2jtwyl1JXEBITOwmp1NOcc4uxYsmWyrl05n8a9P4LYsItkhsuM27MoS22opnHXpQbTl/a98lReWwCNIacTCQBPyqu1xeyecuE94olmfFPhAH3gdqsscLStKSppDYBkak6lk+ZNcb+058WDTdlaqSld2T3oTiEjr7ig0OL/tAsbFju2Cm7uyIQltQKB6kV5nel66vH+I35K331FU8po7O2ZYYLzwCloyNUk+31pgXLtZ2CZ+E8h1NBBdKAtQkbuqAk9BSYu0KQm1AIQPhJ61Dfj+2d2lWooEHlmq+3KDQSganNPQ1M04UknSRJkEc6gbV4lE/eMCjQVBYwIO89KC0ZUCNMlW8YFTW7i0ZbISR+oqLvBr0hJmMnambe7tPPUdwOdBYuWkuqLjIyRKkDPrHvVUakoyCD0qRLobKlAweVCVoeJEgLjmcGgAZOD8qLHn8qAEyIB9qkx1+tBLEoyDip2VjwpIoF/BUrH+mglShJkZxympENyUhQUM4ipv8Apse/50nv3KfX8qCNpKBqgjbqKG/W0nh7wSqVaMaTsajc+56UzP8AFMf4qfxFBe7CcPcsePsXHEP6tDrSkBuYVEbkdMeVei8IfsHFLtLRSiGFFZEyFAncHpWAz/G8U9PyNXuGf3pbf4R/Kg6e8vmbWyfuVqKWWU6lrmI968Q4pxZzjXG7m/UlWkmBz0p5D1r0L9o3/Ktz/k/8q8xtP7uc9f8AUKCRxxx5SW+U7bxU6XU2zJShQOkc+ZqC2/fv+n/qk5/Af5j+FQZhWVvFZJkmalU0HQVp3GSOtQp+FPrVq0+M1RXiIkbYo2oEyJG9J/4j6UCPi/XWgsJWQoqxNCtw6sGAZxQHYepoR8QoLTaG0olck/yzApl3BJjSnTyjlQOfvPegGyv+38qgstOoCQFAe5/Cp+6QchZg7bVnt/CK0hsK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4" name="AutoShape 6" descr="data:image/jpeg;base64,/9j/4AAQSkZJRgABAQAAAQABAAD/2wBDAAkGBwgHBgkIBwgKCgkLDRYPDQwMDRsUFRAWIB0iIiAdHx8kKDQsJCYxJx8fLT0tMTU3Ojo6Iys/RD84QzQ5Ojf/2wBDAQoKCg0MDRoPDxo3JR8lNzc3Nzc3Nzc3Nzc3Nzc3Nzc3Nzc3Nzc3Nzc3Nzc3Nzc3Nzc3Nzc3Nzc3Nzc3Nzc3Nzf/wAARCACZAKoDASIAAhEBAxEB/8QAGwAAAQUBAQAAAAAAAAAAAAAAAgABAwQFBgf/xABAEAABAwMCAwYDBQQIBwAAAAABAgMRAAQhEjEFQVEGEyJhcYEykaEUQrHB8AczNFIVIyQ1c4LC4RY2Q3Ky0fH/xAAVAQEBAAAAAAAAAAAAAAAAAAAAAf/EABQRAQAAAAAAAAAAAAAAAAAAAAD/2gAMAwEAAhEDEQA/APNCJBxQHEVIZAqM5nlRCjAM0pnlNMeXSknEzsKB8j0px5UgJ2NOQBmRQCr6elOBNOobZpiIgjY1A3KB0ppIVkU5IAmDUzFpcPkd0w4rVsdJiqKxmcmnEAnqa2WOy/GLgKLdmvw7yQPzqhdWN1Zr0XVu42eWoUFUwUgcxzpETRQkHBmmigDAG8mlq2pyI2padpoFq8MDlTST5+tOBHX2FJIztQFygb0QihGU+dOD1NBIEyDj0odJokqHuabSvr+NAjgHFCN4OKkUDHWeVCUEwYk70DBHggZpgkCZwakSCEGTnyFIgGN4jeoBgAT5U6oIxOfKmIAO5oiNiAYqhiJBxjpU1lYv374bt0jG6zMD1pWNo/evFu3TMCSZ2FdrwOxYskkFClLByEnBHXzNAuz3ZRjwuODvcwVK2B3xXYaLa2ShtpPw9BFNYDQpfctnSpRO+1XPs6lLK1okDaOVBnfaApwFCXUgnChI981DxC0avGx3qUqWMSB151pXLDj5ShKZznPKoWbcocUkt6lDaByoOH4r2as3UH7MEsug7JGK5PiPDbnh5h9IKZgKBkV6Vxxh1LyVJGlKVRp6Vn3/AAtPELcIccSk6YBIwelB50ABiRTKHOKsXls5avqZX8SDE8jUAmaBDApkkAkGKNQodPXnQIjadudPgDzpYjzoTigMwCBvinnz+lABmZmikfoVBKtEGAN/lSjrAipFQDnnQAAGcGqEcCZxTKVjkZp1xJxNOICcZxvyoBAkZpKSNO8eVECnG9M2kuPoaBkrUAKDteynCFsWbNyuCl6VKSenIV1Nvwa1Q8HltjUTOAMUDLSGXkW7I/q2GwgVptmcZEdaC9btoCAAkCOgqwR4RFVW1kASamLngwc0EaiARFZl6gou2u7JCVnIHI1fWrM7dKoXyg4oaRJQeVAr5bKLco7sKCsHG1YjYYNuSiDvAPOr94tJSQQSlQgpGCnzrJa0ptlk60rBPjA+L1oOS7QN94tShHhyMculc+ec11t62h1l1UgqGZnIHSP1vXKLwopImDyoB5RTCZzTxTwIzigAg0UQmaZXpNPqge1A2xxNHp8h9aEZI3FSR+poDnV/8pbkz7U4nJjPSkYn4fEagGcZOKdEkgUlJEGMRSQlMb5J61QoJBPnR2qtN9brBCYWMnMZpFJOIzWj2dsk3vEkNKyAConpig71guKuFqEEKJyDWo26EJyRNc9Zca4ZYNpYunwt0GClAkj1rcFza31oH7ZQUiPT6UFxl7VjceVX20Ep1GK453tfw7hZUw4hwvIyQEEz6UDfaLi/EiAzbIt2SdSSsnVHpNB17h8JjpWTfsONMrfaKlK3UBzFDarvWwnv3UPoVuYIKTV5LqBIX4kqEFNBz6rtFykkLOpI2HKolIbYZUp4kAnJTMirHE7Vq1ukv6AEnPhqhdv26gW21YUccwKDEumkuuLQwCoqGlWkEkpmZgDlXMXCFIfcQtJSUqIIIg16nZcKtAlDqlJKgZChnlXI9uFMuPtrSnQ8k6SoAeJPKg5cCCKXOnEyJpK8UEDNQARzmTQHzgc6l0+XyoCDORjcVQQg52popJEmKkgUBzn1p0iBj3okwIJ67gZpwAE5/CgHQkmOopw2ANzipUiIkmfSiSgZ60AtolYPtmtTgbTirm4S2tKUqZUFEyPTbziqTaEwFAknpWhbNAgkageWaCG0atW0BD/DV3b6phCTER51c4Da8WTeIXaNKt7Vbug261kgDmYNanZ3h6Lu+dWslOhWCnE11dnaoa4mhcnQEkgbiaCk72XZfulXLhT3gPhJTkEVnOcEcdefU5duBcwz3RI0+ZrrA4C4AnmaMttai4E6TGSMTQc7wfhnF7VCC7eruUAQoPIjI6ZrVdbCZK0xV9DzaEkmZGwrO4k/gGJCs70GXxtwdzpWkKSURPoaxOHM623CFJIgFIODM5FaXEFAoQpRBSTGN6zb954pKG09200DB04UdgAaB7y8bLCkr7hSuaUp0qJ+dcpxS5U+02pyPiMAfnXW/wBHWlmkOcRaTcFwacR4cf771x/FGBbvFsSUAnTPSgogKG450RCgTtFCAAqT0+VOdgYwDyoFp0jABjpQ6ZyqACakMqBjHvQDbSTQMBBwBT+L+X60tMGCPal3Z/lFBODKBGKkTII/MUAKkkpzUoJKUycUBIIIz16USQCrJppIxFSJT96M9KAkJgSTB+tXreVKSagaTmDOc1ZbOlMnlsaDU4NeG04gtCvClxIM11tg6Llx9XeeJvw6ZgjzriVOhJZfUk4MbZk7UuM2PFLri5e4Y8AChAdQVQk4nNB3SrhlhAJUkFUCZyJPKrTTiVNqQo+NJgisbhHA7a1t0O3TDTt2gk96BnV5eVXRchV5oO5TzoJ3nAGyZzynrWWuXCSVe5NXXxqyDtkg1V0QgmZnMUGZcpt27hC7sH7Ocr0g4wOnnXPdreKpue4tuGjuLdtzwYgKPUiuttEl2/bakKREqG/nWR2/TZ2bFjcO26FJU+U92ISSkDJ8v9qDCsxc9+UlxT/iGGtj7k/lWJxN9T185MgJOgJUZiKt3jauH3i0suudyBqb8UHTuAT1rNUS64VLnUTJmgETAPnTpE7RNOSdG21IDGedAleHf5UoBOwwOdIpJTgbUx2AOKAp1Rtil7CmSI23604OPioLISAehI2mnV8McxRjVIExSCQVRGagJMSDvUoVE7kRjyqNIwOtSEEHf1E1RIhRUpKjVptUfFjz6VWaJSmDt5VbbkIkj3qCZae9s3InVuBHOjuXft1tZqtkqS+k6VltZTqA5HrTtSEBI3Bz51XaQq14glE6WXTqQdgDVG5w55b6W2LuyuNKfvqcOPMQa22+GWbWl1CCXEiELWsqI+dVrVDKyEtuShOJkmat3T7duiFKCRzJO1Abqjq0qPpVO6eACW2gVrUYAGc1Te4oykd0yvW6s+EJ3M1u8A4SuFXd5pSYmScJAoJ+E2KbS1cfulhAA1OunaK8l7b8d/4g4utVukptGj3bCIzHX9eVbvbztr/SSjwfgwWi0iHXArDhnl5fjXFtAfaUgmSgTv8AWg277W9ad6XNSrQgEqG4wN6ynll5felOjUeW1aPC3+9DzThVoeUpKgecis15pbc60lInGMEeVQNG+POnAMJ+tCTIEdKSVERVBK5ppjAGSfanGfUil90k7bY50DL3BBg85pb8jSEGNxTRQaICQgzy5ZokoEgzIjY0GCk4z161JqlI/M0BAAIOgExzNFBITOZoSqMECJ5U8K0QBA/CgkQUwQQastqGjpPSqqJCsYBG9WETEAAH3oLLKh3hAzVTjlzFqGykK1LCe8VjR51YZTDmQBjzINUOPvstWym3AFKUrwoB+tBoNpfs2Vpb4g8lcSmTCT5ztVbh7XF+LOENrWsJV+8cUQn5nE+laHYax41xOzSytK27dCoQ5co8JTvAnf2rr3eFXnDkpWstXQkJ0ZCUSemcTQD2Z7M2to4m5ecU86JAJ+EenWpP2kcT+xdmVobVpLywyPTn+FbbNncrbbD7+jqGxgDoK8y/ard/2+24ah1Sgx4lSqcnb6UHGWjIQ2VqBCQJmKVoUqU8rAATAkUZQfs6wRpgTM71NZND7BJBBWqdVQDbOFoIAgSqYIgbRVqwuS5aOtvgOMpOoCdgelUHlFONUkCJ51YtUgJcAkE4g8xVDusaIWjxtEYVVcDKjHnVyyf0y0tAU0QdST+IpnbUwXGJcbiSYynrNBXIJzy8qaf9jTJMAgzI9akIJTMZ50AoGTifaKOB/KPnSAAxyo4HlQWmz4ogAb86KOQFQ6wOfvUg2kRnec0B4ByDRxkpMRUbQOnqRUw+KPy3oHaMpGRjqNqtN4XkiOgqsyJGE4B9anBgTgR1oBv7pFnZl1ZynCQOZrD4Vw3iXHeJouU2jtwyl1JXEBITOwmp1NOcc4uxYsmWyrl05n8a9P4LYsItkhsuM27MoS22opnHXpQbTl/a98lReWwCNIacTCQBPyqu1xeyecuE94olmfFPhAH3gdqsscLStKSppDYBkak6lk+ZNcb+058WDTdlaqSld2T3oTiEjr7ig0OL/tAsbFju2Cm7uyIQltQKB6kV5nel66vH+I35K331FU8po7O2ZYYLzwCloyNUk+31pgXLtZ2CZ+E8h1NBBdKAtQkbuqAk9BSYu0KQm1AIQPhJ61Dfj+2d2lWooEHlmq+3KDQSganNPQ1M04UknSRJkEc6gbV4lE/eMCjQVBYwIO89KC0ZUCNMlW8YFTW7i0ZbISR+oqLvBr0hJmMnambe7tPPUdwOdBYuWkuqLjIyRKkDPrHvVUakoyCD0qRLobKlAweVCVoeJEgLjmcGgAZOD8qLHn8qAEyIB9qkx1+tBLEoyDip2VjwpIoF/BUrH+mglShJkZxympENyUhQUM4ipv8Apse/50nv3KfX8qCNpKBqgjbqKG/W0nh7wSqVaMaTsajc+56UzP8AFMf4qfxFBe7CcPcsePsXHEP6tDrSkBuYVEbkdMeVei8IfsHFLtLRSiGFFZEyFAncHpWAz/G8U9PyNXuGf3pbf4R/Kg6e8vmbWyfuVqKWWU6lrmI968Q4pxZzjXG7m/UlWkmBz0p5D1r0L9o3/Ktz/k/8q8xtP7uc9f8AUKCRxxx5SW+U7bxU6XU2zJShQOkc+ZqC2/fv+n/qk5/Af5j+FQZhWVvFZJkmalU0HQVp3GSOtQp+FPrVq0+M1RXiIkbYo2oEyJG9J/4j6UCPi/XWgsJWQoqxNCtw6sGAZxQHYepoR8QoLTaG0olck/yzApl3BJjSnTyjlQOfvPegGyv+38qgstOoCQFAe5/Cp+6QchZg7bVnt/CK0hsK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6" name="AutoShape 8" descr="data:image/jpeg;base64,/9j/4AAQSkZJRgABAQAAAQABAAD/2wBDAAkGBwgHBgkIBwgKCgkLDRYPDQwMDRsUFRAWIB0iIiAdHx8kKDQsJCYxJx8fLT0tMTU3Ojo6Iys/RD84QzQ5Ojf/2wBDAQoKCg0MDRoPDxo3JR8lNzc3Nzc3Nzc3Nzc3Nzc3Nzc3Nzc3Nzc3Nzc3Nzc3Nzc3Nzc3Nzc3Nzc3Nzc3Nzc3Nzf/wAARCACZAKoDASIAAhEBAxEB/8QAGwAAAQUBAQAAAAAAAAAAAAAAAgABAwQFBgf/xABAEAABAwMCAwYDBQQIBwAAAAABAgMRAAQhEjEFQVEGEyJhcYEykaEUQrHB8AczNFIVIyQ1c4LC4RY2Q3Ky0fH/xAAVAQEBAAAAAAAAAAAAAAAAAAAAAf/EABQRAQAAAAAAAAAAAAAAAAAAAAD/2gAMAwEAAhEDEQA/APNCJBxQHEVIZAqM5nlRCjAM0pnlNMeXSknEzsKB8j0px5UgJ2NOQBmRQCr6elOBNOobZpiIgjY1A3KB0ppIVkU5IAmDUzFpcPkd0w4rVsdJiqKxmcmnEAnqa2WOy/GLgKLdmvw7yQPzqhdWN1Zr0XVu42eWoUFUwUgcxzpETRQkHBmmigDAG8mlq2pyI2padpoFq8MDlTST5+tOBHX2FJIztQFygb0QihGU+dOD1NBIEyDj0odJokqHuabSvr+NAjgHFCN4OKkUDHWeVCUEwYk70DBHggZpgkCZwakSCEGTnyFIgGN4jeoBgAT5U6oIxOfKmIAO5oiNiAYqhiJBxjpU1lYv374bt0jG6zMD1pWNo/evFu3TMCSZ2FdrwOxYskkFClLByEnBHXzNAuz3ZRjwuODvcwVK2B3xXYaLa2ShtpPw9BFNYDQpfctnSpRO+1XPs6lLK1okDaOVBnfaApwFCXUgnChI981DxC0avGx3qUqWMSB151pXLDj5ShKZznPKoWbcocUkt6lDaByoOH4r2as3UH7MEsug7JGK5PiPDbnh5h9IKZgKBkV6Vxxh1LyVJGlKVRp6Vn3/AAtPELcIccSk6YBIwelB50ABiRTKHOKsXls5avqZX8SDE8jUAmaBDApkkAkGKNQodPXnQIjadudPgDzpYjzoTigMwCBvinnz+lABmZmikfoVBKtEGAN/lSjrAipFQDnnQAAGcGqEcCZxTKVjkZp1xJxNOICcZxvyoBAkZpKSNO8eVECnG9M2kuPoaBkrUAKDteynCFsWbNyuCl6VKSenIV1Nvwa1Q8HltjUTOAMUDLSGXkW7I/q2GwgVptmcZEdaC9btoCAAkCOgqwR4RFVW1kASamLngwc0EaiARFZl6gou2u7JCVnIHI1fWrM7dKoXyg4oaRJQeVAr5bKLco7sKCsHG1YjYYNuSiDvAPOr94tJSQQSlQgpGCnzrJa0ptlk60rBPjA+L1oOS7QN94tShHhyMculc+ec11t62h1l1UgqGZnIHSP1vXKLwopImDyoB5RTCZzTxTwIzigAg0UQmaZXpNPqge1A2xxNHp8h9aEZI3FSR+poDnV/8pbkz7U4nJjPSkYn4fEagGcZOKdEkgUlJEGMRSQlMb5J61QoJBPnR2qtN9brBCYWMnMZpFJOIzWj2dsk3vEkNKyAConpig71guKuFqEEKJyDWo26EJyRNc9Zca4ZYNpYunwt0GClAkj1rcFza31oH7ZQUiPT6UFxl7VjceVX20Ep1GK453tfw7hZUw4hwvIyQEEz6UDfaLi/EiAzbIt2SdSSsnVHpNB17h8JjpWTfsONMrfaKlK3UBzFDarvWwnv3UPoVuYIKTV5LqBIX4kqEFNBz6rtFykkLOpI2HKolIbYZUp4kAnJTMirHE7Vq1ukv6AEnPhqhdv26gW21YUccwKDEumkuuLQwCoqGlWkEkpmZgDlXMXCFIfcQtJSUqIIIg16nZcKtAlDqlJKgZChnlXI9uFMuPtrSnQ8k6SoAeJPKg5cCCKXOnEyJpK8UEDNQARzmTQHzgc6l0+XyoCDORjcVQQg52popJEmKkgUBzn1p0iBj3okwIJ67gZpwAE5/CgHQkmOopw2ANzipUiIkmfSiSgZ60AtolYPtmtTgbTirm4S2tKUqZUFEyPTbziqTaEwFAknpWhbNAgkageWaCG0atW0BD/DV3b6phCTER51c4Da8WTeIXaNKt7Vbug261kgDmYNanZ3h6Lu+dWslOhWCnE11dnaoa4mhcnQEkgbiaCk72XZfulXLhT3gPhJTkEVnOcEcdefU5duBcwz3RI0+ZrrA4C4AnmaMttai4E6TGSMTQc7wfhnF7VCC7eruUAQoPIjI6ZrVdbCZK0xV9DzaEkmZGwrO4k/gGJCs70GXxtwdzpWkKSURPoaxOHM623CFJIgFIODM5FaXEFAoQpRBSTGN6zb954pKG09200DB04UdgAaB7y8bLCkr7hSuaUp0qJ+dcpxS5U+02pyPiMAfnXW/wBHWlmkOcRaTcFwacR4cf771x/FGBbvFsSUAnTPSgogKG450RCgTtFCAAqT0+VOdgYwDyoFp0jABjpQ6ZyqACakMqBjHvQDbSTQMBBwBT+L+X60tMGCPal3Z/lFBODKBGKkTII/MUAKkkpzUoJKUycUBIIIz16USQCrJppIxFSJT96M9KAkJgSTB+tXreVKSagaTmDOc1ZbOlMnlsaDU4NeG04gtCvClxIM11tg6Llx9XeeJvw6ZgjzriVOhJZfUk4MbZk7UuM2PFLri5e4Y8AChAdQVQk4nNB3SrhlhAJUkFUCZyJPKrTTiVNqQo+NJgisbhHA7a1t0O3TDTt2gk96BnV5eVXRchV5oO5TzoJ3nAGyZzynrWWuXCSVe5NXXxqyDtkg1V0QgmZnMUGZcpt27hC7sH7Ocr0g4wOnnXPdreKpue4tuGjuLdtzwYgKPUiuttEl2/bakKREqG/nWR2/TZ2bFjcO26FJU+U92ISSkDJ8v9qDCsxc9+UlxT/iGGtj7k/lWJxN9T185MgJOgJUZiKt3jauH3i0suudyBqb8UHTuAT1rNUS64VLnUTJmgETAPnTpE7RNOSdG21IDGedAleHf5UoBOwwOdIpJTgbUx2AOKAp1Rtil7CmSI23604OPioLISAehI2mnV8McxRjVIExSCQVRGagJMSDvUoVE7kRjyqNIwOtSEEHf1E1RIhRUpKjVptUfFjz6VWaJSmDt5VbbkIkj3qCZae9s3InVuBHOjuXft1tZqtkqS+k6VltZTqA5HrTtSEBI3Bz51XaQq14glE6WXTqQdgDVG5w55b6W2LuyuNKfvqcOPMQa22+GWbWl1CCXEiELWsqI+dVrVDKyEtuShOJkmat3T7duiFKCRzJO1Abqjq0qPpVO6eACW2gVrUYAGc1Te4oykd0yvW6s+EJ3M1u8A4SuFXd5pSYmScJAoJ+E2KbS1cfulhAA1OunaK8l7b8d/4g4utVukptGj3bCIzHX9eVbvbztr/SSjwfgwWi0iHXArDhnl5fjXFtAfaUgmSgTv8AWg277W9ad6XNSrQgEqG4wN6ynll5felOjUeW1aPC3+9DzThVoeUpKgecis15pbc60lInGMEeVQNG+POnAMJ+tCTIEdKSVERVBK5ppjAGSfanGfUil90k7bY50DL3BBg85pb8jSEGNxTRQaICQgzy5ZokoEgzIjY0GCk4z161JqlI/M0BAAIOgExzNFBITOZoSqMECJ5U8K0QBA/CgkQUwQQastqGjpPSqqJCsYBG9WETEAAH3oLLKh3hAzVTjlzFqGykK1LCe8VjR51YZTDmQBjzINUOPvstWym3AFKUrwoB+tBoNpfs2Vpb4g8lcSmTCT5ztVbh7XF+LOENrWsJV+8cUQn5nE+laHYax41xOzSytK27dCoQ5co8JTvAnf2rr3eFXnDkpWstXQkJ0ZCUSemcTQD2Z7M2to4m5ecU86JAJ+EenWpP2kcT+xdmVobVpLywyPTn+FbbNncrbbD7+jqGxgDoK8y/ard/2+24ah1Sgx4lSqcnb6UHGWjIQ2VqBCQJmKVoUqU8rAATAkUZQfs6wRpgTM71NZND7BJBBWqdVQDbOFoIAgSqYIgbRVqwuS5aOtvgOMpOoCdgelUHlFONUkCJ51YtUgJcAkE4g8xVDusaIWjxtEYVVcDKjHnVyyf0y0tAU0QdST+IpnbUwXGJcbiSYynrNBXIJzy8qaf9jTJMAgzI9akIJTMZ50AoGTifaKOB/KPnSAAxyo4HlQWmz4ogAb86KOQFQ6wOfvUg2kRnec0B4ByDRxkpMRUbQOnqRUw+KPy3oHaMpGRjqNqtN4XkiOgqsyJGE4B9anBgTgR1oBv7pFnZl1ZynCQOZrD4Vw3iXHeJouU2jtwyl1JXEBITOwmp1NOcc4uxYsmWyrl05n8a9P4LYsItkhsuM27MoS22opnHXpQbTl/a98lReWwCNIacTCQBPyqu1xeyecuE94olmfFPhAH3gdqsscLStKSppDYBkak6lk+ZNcb+058WDTdlaqSld2T3oTiEjr7ig0OL/tAsbFju2Cm7uyIQltQKB6kV5nel66vH+I35K331FU8po7O2ZYYLzwCloyNUk+31pgXLtZ2CZ+E8h1NBBdKAtQkbuqAk9BSYu0KQm1AIQPhJ61Dfj+2d2lWooEHlmq+3KDQSganNPQ1M04UknSRJkEc6gbV4lE/eMCjQVBYwIO89KC0ZUCNMlW8YFTW7i0ZbISR+oqLvBr0hJmMnambe7tPPUdwOdBYuWkuqLjIyRKkDPrHvVUakoyCD0qRLobKlAweVCVoeJEgLjmcGgAZOD8qLHn8qAEyIB9qkx1+tBLEoyDip2VjwpIoF/BUrH+mglShJkZxympENyUhQUM4ipv8Apse/50nv3KfX8qCNpKBqgjbqKG/W0nh7wSqVaMaTsajc+56UzP8AFMf4qfxFBe7CcPcsePsXHEP6tDrSkBuYVEbkdMeVei8IfsHFLtLRSiGFFZEyFAncHpWAz/G8U9PyNXuGf3pbf4R/Kg6e8vmbWyfuVqKWWU6lrmI968Q4pxZzjXG7m/UlWkmBz0p5D1r0L9o3/Ktz/k/8q8xtP7uc9f8AUKCRxxx5SW+U7bxU6XU2zJShQOkc+ZqC2/fv+n/qk5/Af5j+FQZhWVvFZJkmalU0HQVp3GSOtQp+FPrVq0+M1RXiIkbYo2oEyJG9J/4j6UCPi/XWgsJWQoqxNCtw6sGAZxQHYepoR8QoLTaG0olck/yzApl3BJjSnTyjlQOfvPegGyv+38qgstOoCQFAe5/Cp+6QchZg7bVnt/CK0hsK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8" name="AutoShape 10" descr="data:image/jpeg;base64,/9j/4AAQSkZJRgABAQAAAQABAAD/2wBDAAkGBwgHBgkIBwgKCgkLDRYPDQwMDRsUFRAWIB0iIiAdHx8kKDQsJCYxJx8fLT0tMTU3Ojo6Iys/RD84QzQ5Ojf/2wBDAQoKCg0MDRoPDxo3JR8lNzc3Nzc3Nzc3Nzc3Nzc3Nzc3Nzc3Nzc3Nzc3Nzc3Nzc3Nzc3Nzc3Nzc3Nzc3Nzc3Nzf/wAARCACZAKoDASIAAhEBAxEB/8QAGwAAAQUBAQAAAAAAAAAAAAAAAgABAwQFBgf/xABAEAABAwMCAwYDBQQIBwAAAAABAgMRAAQhEjEFQVEGEyJhcYEykaEUQrHB8AczNFIVIyQ1c4LC4RY2Q3Ky0fH/xAAVAQEBAAAAAAAAAAAAAAAAAAAAAf/EABQRAQAAAAAAAAAAAAAAAAAAAAD/2gAMAwEAAhEDEQA/APNCJBxQHEVIZAqM5nlRCjAM0pnlNMeXSknEzsKB8j0px5UgJ2NOQBmRQCr6elOBNOobZpiIgjY1A3KB0ppIVkU5IAmDUzFpcPkd0w4rVsdJiqKxmcmnEAnqa2WOy/GLgKLdmvw7yQPzqhdWN1Zr0XVu42eWoUFUwUgcxzpETRQkHBmmigDAG8mlq2pyI2padpoFq8MDlTST5+tOBHX2FJIztQFygb0QihGU+dOD1NBIEyDj0odJokqHuabSvr+NAjgHFCN4OKkUDHWeVCUEwYk70DBHggZpgkCZwakSCEGTnyFIgGN4jeoBgAT5U6oIxOfKmIAO5oiNiAYqhiJBxjpU1lYv374bt0jG6zMD1pWNo/evFu3TMCSZ2FdrwOxYskkFClLByEnBHXzNAuz3ZRjwuODvcwVK2B3xXYaLa2ShtpPw9BFNYDQpfctnSpRO+1XPs6lLK1okDaOVBnfaApwFCXUgnChI981DxC0avGx3qUqWMSB151pXLDj5ShKZznPKoWbcocUkt6lDaByoOH4r2as3UH7MEsug7JGK5PiPDbnh5h9IKZgKBkV6Vxxh1LyVJGlKVRp6Vn3/AAtPELcIccSk6YBIwelB50ABiRTKHOKsXls5avqZX8SDE8jUAmaBDApkkAkGKNQodPXnQIjadudPgDzpYjzoTigMwCBvinnz+lABmZmikfoVBKtEGAN/lSjrAipFQDnnQAAGcGqEcCZxTKVjkZp1xJxNOICcZxvyoBAkZpKSNO8eVECnG9M2kuPoaBkrUAKDteynCFsWbNyuCl6VKSenIV1Nvwa1Q8HltjUTOAMUDLSGXkW7I/q2GwgVptmcZEdaC9btoCAAkCOgqwR4RFVW1kASamLngwc0EaiARFZl6gou2u7JCVnIHI1fWrM7dKoXyg4oaRJQeVAr5bKLco7sKCsHG1YjYYNuSiDvAPOr94tJSQQSlQgpGCnzrJa0ptlk60rBPjA+L1oOS7QN94tShHhyMculc+ec11t62h1l1UgqGZnIHSP1vXKLwopImDyoB5RTCZzTxTwIzigAg0UQmaZXpNPqge1A2xxNHp8h9aEZI3FSR+poDnV/8pbkz7U4nJjPSkYn4fEagGcZOKdEkgUlJEGMRSQlMb5J61QoJBPnR2qtN9brBCYWMnMZpFJOIzWj2dsk3vEkNKyAConpig71guKuFqEEKJyDWo26EJyRNc9Zca4ZYNpYunwt0GClAkj1rcFza31oH7ZQUiPT6UFxl7VjceVX20Ep1GK453tfw7hZUw4hwvIyQEEz6UDfaLi/EiAzbIt2SdSSsnVHpNB17h8JjpWTfsONMrfaKlK3UBzFDarvWwnv3UPoVuYIKTV5LqBIX4kqEFNBz6rtFykkLOpI2HKolIbYZUp4kAnJTMirHE7Vq1ukv6AEnPhqhdv26gW21YUccwKDEumkuuLQwCoqGlWkEkpmZgDlXMXCFIfcQtJSUqIIIg16nZcKtAlDqlJKgZChnlXI9uFMuPtrSnQ8k6SoAeJPKg5cCCKXOnEyJpK8UEDNQARzmTQHzgc6l0+XyoCDORjcVQQg52popJEmKkgUBzn1p0iBj3okwIJ67gZpwAE5/CgHQkmOopw2ANzipUiIkmfSiSgZ60AtolYPtmtTgbTirm4S2tKUqZUFEyPTbziqTaEwFAknpWhbNAgkageWaCG0atW0BD/DV3b6phCTER51c4Da8WTeIXaNKt7Vbug261kgDmYNanZ3h6Lu+dWslOhWCnE11dnaoa4mhcnQEkgbiaCk72XZfulXLhT3gPhJTkEVnOcEcdefU5duBcwz3RI0+ZrrA4C4AnmaMttai4E6TGSMTQc7wfhnF7VCC7eruUAQoPIjI6ZrVdbCZK0xV9DzaEkmZGwrO4k/gGJCs70GXxtwdzpWkKSURPoaxOHM623CFJIgFIODM5FaXEFAoQpRBSTGN6zb954pKG09200DB04UdgAaB7y8bLCkr7hSuaUp0qJ+dcpxS5U+02pyPiMAfnXW/wBHWlmkOcRaTcFwacR4cf771x/FGBbvFsSUAnTPSgogKG450RCgTtFCAAqT0+VOdgYwDyoFp0jABjpQ6ZyqACakMqBjHvQDbSTQMBBwBT+L+X60tMGCPal3Z/lFBODKBGKkTII/MUAKkkpzUoJKUycUBIIIz16USQCrJppIxFSJT96M9KAkJgSTB+tXreVKSagaTmDOc1ZbOlMnlsaDU4NeG04gtCvClxIM11tg6Llx9XeeJvw6ZgjzriVOhJZfUk4MbZk7UuM2PFLri5e4Y8AChAdQVQk4nNB3SrhlhAJUkFUCZyJPKrTTiVNqQo+NJgisbhHA7a1t0O3TDTt2gk96BnV5eVXRchV5oO5TzoJ3nAGyZzynrWWuXCSVe5NXXxqyDtkg1V0QgmZnMUGZcpt27hC7sH7Ocr0g4wOnnXPdreKpue4tuGjuLdtzwYgKPUiuttEl2/bakKREqG/nWR2/TZ2bFjcO26FJU+U92ISSkDJ8v9qDCsxc9+UlxT/iGGtj7k/lWJxN9T185MgJOgJUZiKt3jauH3i0suudyBqb8UHTuAT1rNUS64VLnUTJmgETAPnTpE7RNOSdG21IDGedAleHf5UoBOwwOdIpJTgbUx2AOKAp1Rtil7CmSI23604OPioLISAehI2mnV8McxRjVIExSCQVRGagJMSDvUoVE7kRjyqNIwOtSEEHf1E1RIhRUpKjVptUfFjz6VWaJSmDt5VbbkIkj3qCZae9s3InVuBHOjuXft1tZqtkqS+k6VltZTqA5HrTtSEBI3Bz51XaQq14glE6WXTqQdgDVG5w55b6W2LuyuNKfvqcOPMQa22+GWbWl1CCXEiELWsqI+dVrVDKyEtuShOJkmat3T7duiFKCRzJO1Abqjq0qPpVO6eACW2gVrUYAGc1Te4oykd0yvW6s+EJ3M1u8A4SuFXd5pSYmScJAoJ+E2KbS1cfulhAA1OunaK8l7b8d/4g4utVukptGj3bCIzHX9eVbvbztr/SSjwfgwWi0iHXArDhnl5fjXFtAfaUgmSgTv8AWg277W9ad6XNSrQgEqG4wN6ynll5felOjUeW1aPC3+9DzThVoeUpKgecis15pbc60lInGMEeVQNG+POnAMJ+tCTIEdKSVERVBK5ppjAGSfanGfUil90k7bY50DL3BBg85pb8jSEGNxTRQaICQgzy5ZokoEgzIjY0GCk4z161JqlI/M0BAAIOgExzNFBITOZoSqMECJ5U8K0QBA/CgkQUwQQastqGjpPSqqJCsYBG9WETEAAH3oLLKh3hAzVTjlzFqGykK1LCe8VjR51YZTDmQBjzINUOPvstWym3AFKUrwoB+tBoNpfs2Vpb4g8lcSmTCT5ztVbh7XF+LOENrWsJV+8cUQn5nE+laHYax41xOzSytK27dCoQ5co8JTvAnf2rr3eFXnDkpWstXQkJ0ZCUSemcTQD2Z7M2to4m5ecU86JAJ+EenWpP2kcT+xdmVobVpLywyPTn+FbbNncrbbD7+jqGxgDoK8y/ard/2+24ah1Sgx4lSqcnb6UHGWjIQ2VqBCQJmKVoUqU8rAATAkUZQfs6wRpgTM71NZND7BJBBWqdVQDbOFoIAgSqYIgbRVqwuS5aOtvgOMpOoCdgelUHlFONUkCJ51YtUgJcAkE4g8xVDusaIWjxtEYVVcDKjHnVyyf0y0tAU0QdST+IpnbUwXGJcbiSYynrNBXIJzy8qaf9jTJMAgzI9akIJTMZ50AoGTifaKOB/KPnSAAxyo4HlQWmz4ogAb86KOQFQ6wOfvUg2kRnec0B4ByDRxkpMRUbQOnqRUw+KPy3oHaMpGRjqNqtN4XkiOgqsyJGE4B9anBgTgR1oBv7pFnZl1ZynCQOZrD4Vw3iXHeJouU2jtwyl1JXEBITOwmp1NOcc4uxYsmWyrl05n8a9P4LYsItkhsuM27MoS22opnHXpQbTl/a98lReWwCNIacTCQBPyqu1xeyecuE94olmfFPhAH3gdqsscLStKSppDYBkak6lk+ZNcb+058WDTdlaqSld2T3oTiEjr7ig0OL/tAsbFju2Cm7uyIQltQKB6kV5nel66vH+I35K331FU8po7O2ZYYLzwCloyNUk+31pgXLtZ2CZ+E8h1NBBdKAtQkbuqAk9BSYu0KQm1AIQPhJ61Dfj+2d2lWooEHlmq+3KDQSganNPQ1M04UknSRJkEc6gbV4lE/eMCjQVBYwIO89KC0ZUCNMlW8YFTW7i0ZbISR+oqLvBr0hJmMnambe7tPPUdwOdBYuWkuqLjIyRKkDPrHvVUakoyCD0qRLobKlAweVCVoeJEgLjmcGgAZOD8qLHn8qAEyIB9qkx1+tBLEoyDip2VjwpIoF/BUrH+mglShJkZxympENyUhQUM4ipv8Apse/50nv3KfX8qCNpKBqgjbqKG/W0nh7wSqVaMaTsajc+56UzP8AFMf4qfxFBe7CcPcsePsXHEP6tDrSkBuYVEbkdMeVei8IfsHFLtLRSiGFFZEyFAncHpWAz/G8U9PyNXuGf3pbf4R/Kg6e8vmbWyfuVqKWWU6lrmI968Q4pxZzjXG7m/UlWkmBz0p5D1r0L9o3/Ktz/k/8q8xtP7uc9f8AUKCRxxx5SW+U7bxU6XU2zJShQOkc+ZqC2/fv+n/qk5/Af5j+FQZhWVvFZJkmalU0HQVp3GSOtQp+FPrVq0+M1RXiIkbYo2oEyJG9J/4j6UCPi/XWgsJWQoqxNCtw6sGAZxQHYepoR8QoLTaG0olck/yzApl3BJjSnTyjlQOfvPegGyv+38qgstOoCQFAe5/Cp+6QchZg7bVnt/CK0hsKo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540" name="Picture 12" descr="http://t3.gstatic.com/images?q=tbn:ANd9GcSQI6wBl-zyOVKeIc2booGAvBkbpzlHRA8jbXyQ6PmEOys7jok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4191000"/>
            <a:ext cx="1714500" cy="2667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467600" y="35052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Angry face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143000" y="44196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Go me face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Plans to build the economy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Made a new bank ,the Bank of US.</a:t>
            </a:r>
          </a:p>
          <a:p>
            <a:r>
              <a:rPr lang="en-US" dirty="0" smtClean="0"/>
              <a:t>The tax money goes into this bank </a:t>
            </a:r>
          </a:p>
          <a:p>
            <a:endParaRPr lang="en-US" dirty="0"/>
          </a:p>
        </p:txBody>
      </p:sp>
      <p:pic>
        <p:nvPicPr>
          <p:cNvPr id="21506" name="Picture 2" descr="http://t1.gstatic.com/images?q=tbn:ANd9GcSdYZGeLih-7vOj6B7kTT1YizXkAYsQBQY7KblLOvosPjwoBLFDS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67200"/>
            <a:ext cx="3621231" cy="19526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38862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 the same </a:t>
            </a:r>
            <a:endParaRPr lang="en-US" dirty="0"/>
          </a:p>
        </p:txBody>
      </p:sp>
      <p:pic>
        <p:nvPicPr>
          <p:cNvPr id="21508" name="Picture 4" descr="http://t3.gstatic.com/images?q=tbn:ANd9GcTAUWbE09mGtR50eKja9LEW0Q0hepGviPpX8dFniVtYPLJY0VZuU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191000"/>
            <a:ext cx="3505200" cy="230305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876800" y="38862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what they mean 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114</TotalTime>
  <Words>351</Words>
  <Application>Microsoft Office PowerPoint</Application>
  <PresentationFormat>On-screen Show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Trek</vt:lpstr>
      <vt:lpstr>Chapter 9 section 1</vt:lpstr>
      <vt:lpstr>Vocabulary </vt:lpstr>
      <vt:lpstr>Vocabulary 2</vt:lpstr>
      <vt:lpstr>Washington’s first steps</vt:lpstr>
      <vt:lpstr>The first cabinet</vt:lpstr>
      <vt:lpstr>Reducing the debt </vt:lpstr>
      <vt:lpstr>Hamilton’s paln</vt:lpstr>
      <vt:lpstr>Debating the plan </vt:lpstr>
      <vt:lpstr>Plans to build the economy </vt:lpstr>
      <vt:lpstr>Whiskey rebellion </vt:lpstr>
      <vt:lpstr>A Hated tax </vt:lpstr>
      <vt:lpstr>The rebel’s fail 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 section 1</dc:title>
  <dc:creator>your name</dc:creator>
  <cp:lastModifiedBy>JakeGads</cp:lastModifiedBy>
  <cp:revision>14</cp:revision>
  <dcterms:created xsi:type="dcterms:W3CDTF">2012-03-23T15:29:01Z</dcterms:created>
  <dcterms:modified xsi:type="dcterms:W3CDTF">2012-04-10T20:34:13Z</dcterms:modified>
</cp:coreProperties>
</file>